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2"/>
  </p:notesMasterIdLst>
  <p:handoutMasterIdLst>
    <p:handoutMasterId r:id="rId13"/>
  </p:handoutMasterIdLst>
  <p:sldIdLst>
    <p:sldId id="2147480127" r:id="rId4"/>
    <p:sldId id="2147480117" r:id="rId5"/>
    <p:sldId id="2147483611" r:id="rId6"/>
    <p:sldId id="2147483613" r:id="rId7"/>
    <p:sldId id="2147481728" r:id="rId8"/>
    <p:sldId id="2147481715" r:id="rId9"/>
    <p:sldId id="2147470611" r:id="rId10"/>
    <p:sldId id="2147483614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DA7B7C-659D-43BC-8632-F1B63A65C5ED}">
          <p14:sldIdLst>
            <p14:sldId id="2147480127"/>
            <p14:sldId id="2147480117"/>
            <p14:sldId id="2147483611"/>
            <p14:sldId id="2147483613"/>
            <p14:sldId id="2147481728"/>
            <p14:sldId id="2147481715"/>
            <p14:sldId id="2147470611"/>
            <p14:sldId id="21474836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49BB3-BB8E-43BB-9421-63C92D4BB54B}" v="8" dt="2024-08-07T22:33:26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8/7/2024 3:20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1T22:45:20.1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7887 24575,'-1'-2'0,"-1"2"0,1 0 0,0-1 0,1 0 0,-2-1 0,1 2 0,0-1 0,1 0 0,-2-1 0,1 2 0,0-1 0,1 0 0,0-1 0,-2 1 0,2 0 0,-1-1 0,1 1 0,-1 0 0,1-1 0,0 1 0,0 0 0,0-1 0,0-2 0,-2-1 0,-28-124 0,-18-194 0,13 76 0,20 157 0,-47-305 0,31-5 0,31-831 0,3 522 0,-6 304 0,8-462 0,22 460 0,2-45 0,-26-256 0,-4 440 0,-15 3 0,0-18 0,17-214 0,-1 492 0,0-1 0,0 2 0,0-1 0,1 0 0,-1-1 0,2 2 0,-2-1 0,2 0 0,0 1 0,-1-2 0,2 2 0,-2 0 0,2-1 0,-1 1 0,1 0 0,4-5 0,-2 5 0,2-2 0,-2 2 0,2 0 0,-2 2 0,2-2 0,-1 2 0,1-2 0,0 2 0,-1 0 0,16-2 0,52-8 0,1 3 0,0 2 0,127 10 0,-83-2 0,7181 3 0,-3889-5 0,-3386-2 0,2 2 0,34-10 0,-32 5 0,45-4 0,196 9 0,-155 2 0,-111-1 0,0 0 0,0 0 0,0 0 0,0 0 0,0 0 0,0 2 0,0-1 0,-1 0 0,1-1 0,0 3 0,0-2 0,0 1 0,0 0 0,-2 0 0,8 4 0,-9-3 0,2 1 0,-1-1 0,0-1 0,0 2 0,0 0 0,0 0 0,0 0 0,-2 0 0,2 0 0,0-1 0,-2 1 0,0 0 0,1 0 0,-1 0 0,0 7 0,-1 267 0,-3-90 0,4 1308 0,-15-1150 0,2-42 0,9 1574 0,6-958 0,-2 2283 0,31-2582 0,0-34 0,-27-502 0,24 153 0,40 80 0,-22-107 0,-8-71 0,-24-97 0,-2-1 0,11 82 0,-23-117 0,0-2 0,-1 2 0,1-2 0,0 2 0,-3-2 0,2 2 0,-1-2 0,0 2 0,-1-2 0,2 1 0,-3 0 0,1-2 0,0 2 0,-1-1 0,0 0 0,0-1 0,0 0 0,0 2 0,-1-2 0,1 0 0,-1 0 0,-9 4 0,-12 10 0,-2-3 0,-2 0 0,-34 11 0,27-10 0,-60 24 0,-3-4 0,0-5 0,-4-4 0,1-5 0,-106 9 0,-921 120 0,492-110 0,-4-42 0,313-3 0,-850 2-1365,1145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8/7/2024 3:20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F800DD-8F1F-3331-35FB-EEA18801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0C56A3-063A-B656-5130-DFB2E1C43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4" y="1447800"/>
            <a:ext cx="11064875" cy="11633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2C394-5AD2-2245-2B8F-18C4BD5867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Microsoft Fabric Community Conference 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A5BA6-6605-C936-EEE3-88CA28DBB1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1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292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4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  <p:sldLayoutId id="2147485769" r:id="rId30"/>
    <p:sldLayoutId id="2147485770" r:id="rId31"/>
    <p:sldLayoutId id="2147485771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438275"/>
            <a:ext cx="6367270" cy="359520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RAG on your data with .NET, AI and Azure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94179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Davide Mauri</a:t>
            </a:r>
          </a:p>
          <a:p>
            <a:r>
              <a:rPr lang="en-US" sz="1800" b="0" dirty="0">
                <a:latin typeface="Aptos" panose="020B0004020202020204" pitchFamily="34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Principal Product Manager</a:t>
            </a:r>
          </a:p>
          <a:p>
            <a:r>
              <a:rPr lang="en-US" sz="1800" b="0" dirty="0">
                <a:solidFill>
                  <a:schemeClr val="tx2"/>
                </a:solidFill>
                <a:latin typeface="Aptos" panose="020B0004020202020204" pitchFamily="34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Azure SQL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3703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Use cases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211224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RAG Pattern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83133" y="40520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5207-CD35-DB08-27EE-EC60BF80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BB594-6880-C98B-3AA8-719848908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900"/>
            <a:ext cx="11050649" cy="430887"/>
          </a:xfrm>
        </p:spPr>
        <p:txBody>
          <a:bodyPr/>
          <a:lstStyle/>
          <a:p>
            <a:pPr algn="ctr"/>
            <a:r>
              <a:rPr lang="en-US" sz="2800" dirty="0"/>
              <a:t>The Enterprise AI 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B4AA09-2A52-4414-D37D-3194FA35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D3169-CF92-E25F-0BF8-0EB1DB869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974755"/>
            <a:ext cx="7458900" cy="4031873"/>
          </a:xfrm>
        </p:spPr>
        <p:txBody>
          <a:bodyPr/>
          <a:lstStyle/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Modern Relational Database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True Multi-model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JSON, Graph, XML, Geospatial, Columnstore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Scalable up to 100TB, 80v-Cores, 30 replicas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Support for Vector in Early Adopter Preview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https://aka.ms/azuresql-vector-eap-announcement 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/>
              <a:t>Enterprise-grade security &amp; audit features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/>
              <a:t>Integration with common Azure Services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Azure Functions, Static Web Apps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Integration with most loved libraries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.NET EF Core, .NET Aspire, </a:t>
            </a:r>
            <a:r>
              <a:rPr lang="en-US" sz="1800" dirty="0" err="1"/>
              <a:t>LangChain</a:t>
            </a:r>
            <a:r>
              <a:rPr lang="en-US" sz="1800" dirty="0"/>
              <a:t>, Semantic Kernel, etc.</a:t>
            </a:r>
          </a:p>
        </p:txBody>
      </p:sp>
      <p:pic>
        <p:nvPicPr>
          <p:cNvPr id="4" name="Picture 3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B45494E4-4D3B-CC14-6F0F-3C522B8F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21" y="1974755"/>
            <a:ext cx="5336157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52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5207-CD35-DB08-27EE-EC60BF80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BB594-6880-C98B-3AA8-719848908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900"/>
            <a:ext cx="11050649" cy="430887"/>
          </a:xfrm>
        </p:spPr>
        <p:txBody>
          <a:bodyPr/>
          <a:lstStyle/>
          <a:p>
            <a:pPr algn="ctr"/>
            <a:r>
              <a:rPr lang="en-US" sz="2800" dirty="0"/>
              <a:t>The Enterprise AI 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B4AA09-2A52-4414-D37D-3194FA35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AI+SQL Use Cases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D3169-CF92-E25F-0BF8-0EB1DB869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974755"/>
            <a:ext cx="7458900" cy="3600986"/>
          </a:xfrm>
        </p:spPr>
        <p:txBody>
          <a:bodyPr/>
          <a:lstStyle/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Hybrid search: vector (semantic) search + full-text search + filters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E.g.: “Find all the documents from Acme customer written by John Doe that are related to the new security policies“</a:t>
            </a:r>
          </a:p>
          <a:p>
            <a:pPr marL="598488" lvl="1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ysClr val="windowText" lastClr="000000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Chatbot memories</a:t>
            </a: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ysClr val="windowText" lastClr="000000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900" indent="-3429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Retrieval Augmented Generation</a:t>
            </a:r>
          </a:p>
          <a:p>
            <a:pPr>
              <a:spcBef>
                <a:spcPts val="600"/>
              </a:spcBef>
              <a:buClrTx/>
              <a:defRPr/>
            </a:pPr>
            <a:endParaRPr lang="en-US" sz="2400" dirty="0">
              <a:solidFill>
                <a:sysClr val="windowText" lastClr="000000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</p:txBody>
      </p:sp>
      <p:pic>
        <p:nvPicPr>
          <p:cNvPr id="4" name="Picture 3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B45494E4-4D3B-CC14-6F0F-3C522B8FC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521" y="1974755"/>
            <a:ext cx="5336157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96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trieval Augmented Generator flow">
            <a:extLst>
              <a:ext uri="{FF2B5EF4-FFF2-40B4-BE49-F238E27FC236}">
                <a16:creationId xmlns:a16="http://schemas.microsoft.com/office/drawing/2014/main" id="{1DD4471D-27AC-96B7-F039-0748191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3" y="1819521"/>
            <a:ext cx="11196844" cy="38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7247CBD-E842-BBD0-1A41-E611BCE18921}"/>
              </a:ext>
            </a:extLst>
          </p:cNvPr>
          <p:cNvGrpSpPr/>
          <p:nvPr/>
        </p:nvGrpSpPr>
        <p:grpSpPr>
          <a:xfrm>
            <a:off x="5501909" y="4625164"/>
            <a:ext cx="1409257" cy="1665477"/>
            <a:chOff x="6756547" y="4129966"/>
            <a:chExt cx="2350307" cy="2781197"/>
          </a:xfrm>
        </p:grpSpPr>
        <p:pic>
          <p:nvPicPr>
            <p:cNvPr id="7" name="Graphic 6" descr="Bald woman head">
              <a:extLst>
                <a:ext uri="{FF2B5EF4-FFF2-40B4-BE49-F238E27FC236}">
                  <a16:creationId xmlns:a16="http://schemas.microsoft.com/office/drawing/2014/main" id="{913C386B-D021-FA33-BE6F-260D357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56547" y="4129966"/>
              <a:ext cx="2350307" cy="2781197"/>
            </a:xfrm>
            <a:prstGeom prst="rect">
              <a:avLst/>
            </a:prstGeom>
          </p:spPr>
        </p:pic>
        <p:pic>
          <p:nvPicPr>
            <p:cNvPr id="9" name="Graphic 8" descr="A talking face">
              <a:extLst>
                <a:ext uri="{FF2B5EF4-FFF2-40B4-BE49-F238E27FC236}">
                  <a16:creationId xmlns:a16="http://schemas.microsoft.com/office/drawing/2014/main" id="{D1654E1F-BD36-058D-FFD2-5D00F793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24688" y="4918481"/>
              <a:ext cx="1253497" cy="148852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CB8B11-4035-9646-0801-94353D44BDE0}"/>
              </a:ext>
            </a:extLst>
          </p:cNvPr>
          <p:cNvSpPr txBox="1"/>
          <p:nvPr/>
        </p:nvSpPr>
        <p:spPr>
          <a:xfrm>
            <a:off x="6911165" y="5221998"/>
            <a:ext cx="3072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Love Grunge" panose="020F0502020204030204" pitchFamily="82" charset="0"/>
              </a:rPr>
              <a:t>Prompt Engineering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FD741C-4A59-BAA2-F3A2-D4B69C082E77}"/>
                  </a:ext>
                </a:extLst>
              </p14:cNvPr>
              <p14:cNvContentPartPr/>
              <p14:nvPr/>
            </p14:nvContentPartPr>
            <p14:xfrm>
              <a:off x="6325292" y="1817573"/>
              <a:ext cx="4445640" cy="4213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FD741C-4A59-BAA2-F3A2-D4B69C082E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7292" y="1799573"/>
                <a:ext cx="4481280" cy="4249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8">
            <a:extLst>
              <a:ext uri="{FF2B5EF4-FFF2-40B4-BE49-F238E27FC236}">
                <a16:creationId xmlns:a16="http://schemas.microsoft.com/office/drawing/2014/main" id="{CDFB6044-69CA-285E-16E7-4046B6C11822}"/>
              </a:ext>
            </a:extLst>
          </p:cNvPr>
          <p:cNvSpPr txBox="1">
            <a:spLocks/>
          </p:cNvSpPr>
          <p:nvPr/>
        </p:nvSpPr>
        <p:spPr>
          <a:xfrm>
            <a:off x="578160" y="296829"/>
            <a:ext cx="11035679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algn="ctr"/>
            <a:r>
              <a:rPr lang="en-US" dirty="0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3237014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B2D3AFA-8F6E-0A62-B933-B386B111BC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6863"/>
            <a:ext cx="11036300" cy="615950"/>
          </a:xfrm>
        </p:spPr>
        <p:txBody>
          <a:bodyPr/>
          <a:lstStyle/>
          <a:p>
            <a:pPr algn="ctr"/>
            <a:r>
              <a:rPr lang="en-US" dirty="0"/>
              <a:t>High-Level Architecture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62383A-487E-AFC0-2C1D-B29A09BC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59" y="1675554"/>
            <a:ext cx="9800683" cy="4166727"/>
          </a:xfrm>
          <a:custGeom>
            <a:avLst/>
            <a:gdLst>
              <a:gd name="connsiteX0" fmla="*/ 0 w 9800683"/>
              <a:gd name="connsiteY0" fmla="*/ 0 h 4166727"/>
              <a:gd name="connsiteX1" fmla="*/ 555372 w 9800683"/>
              <a:gd name="connsiteY1" fmla="*/ 0 h 4166727"/>
              <a:gd name="connsiteX2" fmla="*/ 1306758 w 9800683"/>
              <a:gd name="connsiteY2" fmla="*/ 0 h 4166727"/>
              <a:gd name="connsiteX3" fmla="*/ 1666116 w 9800683"/>
              <a:gd name="connsiteY3" fmla="*/ 0 h 4166727"/>
              <a:gd name="connsiteX4" fmla="*/ 2025474 w 9800683"/>
              <a:gd name="connsiteY4" fmla="*/ 0 h 4166727"/>
              <a:gd name="connsiteX5" fmla="*/ 2384833 w 9800683"/>
              <a:gd name="connsiteY5" fmla="*/ 0 h 4166727"/>
              <a:gd name="connsiteX6" fmla="*/ 2940205 w 9800683"/>
              <a:gd name="connsiteY6" fmla="*/ 0 h 4166727"/>
              <a:gd name="connsiteX7" fmla="*/ 3789597 w 9800683"/>
              <a:gd name="connsiteY7" fmla="*/ 0 h 4166727"/>
              <a:gd name="connsiteX8" fmla="*/ 4540983 w 9800683"/>
              <a:gd name="connsiteY8" fmla="*/ 0 h 4166727"/>
              <a:gd name="connsiteX9" fmla="*/ 4900342 w 9800683"/>
              <a:gd name="connsiteY9" fmla="*/ 0 h 4166727"/>
              <a:gd name="connsiteX10" fmla="*/ 5553720 w 9800683"/>
              <a:gd name="connsiteY10" fmla="*/ 0 h 4166727"/>
              <a:gd name="connsiteX11" fmla="*/ 5913079 w 9800683"/>
              <a:gd name="connsiteY11" fmla="*/ 0 h 4166727"/>
              <a:gd name="connsiteX12" fmla="*/ 6664464 w 9800683"/>
              <a:gd name="connsiteY12" fmla="*/ 0 h 4166727"/>
              <a:gd name="connsiteX13" fmla="*/ 7317843 w 9800683"/>
              <a:gd name="connsiteY13" fmla="*/ 0 h 4166727"/>
              <a:gd name="connsiteX14" fmla="*/ 7775209 w 9800683"/>
              <a:gd name="connsiteY14" fmla="*/ 0 h 4166727"/>
              <a:gd name="connsiteX15" fmla="*/ 8330581 w 9800683"/>
              <a:gd name="connsiteY15" fmla="*/ 0 h 4166727"/>
              <a:gd name="connsiteX16" fmla="*/ 8885953 w 9800683"/>
              <a:gd name="connsiteY16" fmla="*/ 0 h 4166727"/>
              <a:gd name="connsiteX17" fmla="*/ 9800683 w 9800683"/>
              <a:gd name="connsiteY17" fmla="*/ 0 h 4166727"/>
              <a:gd name="connsiteX18" fmla="*/ 9800683 w 9800683"/>
              <a:gd name="connsiteY18" fmla="*/ 736122 h 4166727"/>
              <a:gd name="connsiteX19" fmla="*/ 9800683 w 9800683"/>
              <a:gd name="connsiteY19" fmla="*/ 1472244 h 4166727"/>
              <a:gd name="connsiteX20" fmla="*/ 9800683 w 9800683"/>
              <a:gd name="connsiteY20" fmla="*/ 2208365 h 4166727"/>
              <a:gd name="connsiteX21" fmla="*/ 9800683 w 9800683"/>
              <a:gd name="connsiteY21" fmla="*/ 2902820 h 4166727"/>
              <a:gd name="connsiteX22" fmla="*/ 9800683 w 9800683"/>
              <a:gd name="connsiteY22" fmla="*/ 3472272 h 4166727"/>
              <a:gd name="connsiteX23" fmla="*/ 9800683 w 9800683"/>
              <a:gd name="connsiteY23" fmla="*/ 4166727 h 4166727"/>
              <a:gd name="connsiteX24" fmla="*/ 9343318 w 9800683"/>
              <a:gd name="connsiteY24" fmla="*/ 4166727 h 4166727"/>
              <a:gd name="connsiteX25" fmla="*/ 8689939 w 9800683"/>
              <a:gd name="connsiteY25" fmla="*/ 4166727 h 4166727"/>
              <a:gd name="connsiteX26" fmla="*/ 8036560 w 9800683"/>
              <a:gd name="connsiteY26" fmla="*/ 4166727 h 4166727"/>
              <a:gd name="connsiteX27" fmla="*/ 7481188 w 9800683"/>
              <a:gd name="connsiteY27" fmla="*/ 4166727 h 4166727"/>
              <a:gd name="connsiteX28" fmla="*/ 6729802 w 9800683"/>
              <a:gd name="connsiteY28" fmla="*/ 4166727 h 4166727"/>
              <a:gd name="connsiteX29" fmla="*/ 6174430 w 9800683"/>
              <a:gd name="connsiteY29" fmla="*/ 4166727 h 4166727"/>
              <a:gd name="connsiteX30" fmla="*/ 5619058 w 9800683"/>
              <a:gd name="connsiteY30" fmla="*/ 4166727 h 4166727"/>
              <a:gd name="connsiteX31" fmla="*/ 5259700 w 9800683"/>
              <a:gd name="connsiteY31" fmla="*/ 4166727 h 4166727"/>
              <a:gd name="connsiteX32" fmla="*/ 4606321 w 9800683"/>
              <a:gd name="connsiteY32" fmla="*/ 4166727 h 4166727"/>
              <a:gd name="connsiteX33" fmla="*/ 3756928 w 9800683"/>
              <a:gd name="connsiteY33" fmla="*/ 4166727 h 4166727"/>
              <a:gd name="connsiteX34" fmla="*/ 3005543 w 9800683"/>
              <a:gd name="connsiteY34" fmla="*/ 4166727 h 4166727"/>
              <a:gd name="connsiteX35" fmla="*/ 2548178 w 9800683"/>
              <a:gd name="connsiteY35" fmla="*/ 4166727 h 4166727"/>
              <a:gd name="connsiteX36" fmla="*/ 1992806 w 9800683"/>
              <a:gd name="connsiteY36" fmla="*/ 4166727 h 4166727"/>
              <a:gd name="connsiteX37" fmla="*/ 1143413 w 9800683"/>
              <a:gd name="connsiteY37" fmla="*/ 4166727 h 4166727"/>
              <a:gd name="connsiteX38" fmla="*/ 0 w 9800683"/>
              <a:gd name="connsiteY38" fmla="*/ 4166727 h 4166727"/>
              <a:gd name="connsiteX39" fmla="*/ 0 w 9800683"/>
              <a:gd name="connsiteY39" fmla="*/ 3472273 h 4166727"/>
              <a:gd name="connsiteX40" fmla="*/ 0 w 9800683"/>
              <a:gd name="connsiteY40" fmla="*/ 2736151 h 4166727"/>
              <a:gd name="connsiteX41" fmla="*/ 0 w 9800683"/>
              <a:gd name="connsiteY41" fmla="*/ 2166698 h 4166727"/>
              <a:gd name="connsiteX42" fmla="*/ 0 w 9800683"/>
              <a:gd name="connsiteY42" fmla="*/ 1472244 h 4166727"/>
              <a:gd name="connsiteX43" fmla="*/ 0 w 9800683"/>
              <a:gd name="connsiteY43" fmla="*/ 902791 h 4166727"/>
              <a:gd name="connsiteX44" fmla="*/ 0 w 9800683"/>
              <a:gd name="connsiteY44" fmla="*/ 0 h 416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800683" h="4166727" fill="none" extrusionOk="0">
                <a:moveTo>
                  <a:pt x="0" y="0"/>
                </a:moveTo>
                <a:cubicBezTo>
                  <a:pt x="192045" y="-26903"/>
                  <a:pt x="280369" y="-18939"/>
                  <a:pt x="555372" y="0"/>
                </a:cubicBezTo>
                <a:cubicBezTo>
                  <a:pt x="830375" y="18939"/>
                  <a:pt x="1041463" y="13207"/>
                  <a:pt x="1306758" y="0"/>
                </a:cubicBezTo>
                <a:cubicBezTo>
                  <a:pt x="1572053" y="-13207"/>
                  <a:pt x="1543877" y="9644"/>
                  <a:pt x="1666116" y="0"/>
                </a:cubicBezTo>
                <a:cubicBezTo>
                  <a:pt x="1788355" y="-9644"/>
                  <a:pt x="1906949" y="-11909"/>
                  <a:pt x="2025474" y="0"/>
                </a:cubicBezTo>
                <a:cubicBezTo>
                  <a:pt x="2143999" y="11909"/>
                  <a:pt x="2311675" y="15952"/>
                  <a:pt x="2384833" y="0"/>
                </a:cubicBezTo>
                <a:cubicBezTo>
                  <a:pt x="2457991" y="-15952"/>
                  <a:pt x="2676994" y="10744"/>
                  <a:pt x="2940205" y="0"/>
                </a:cubicBezTo>
                <a:cubicBezTo>
                  <a:pt x="3203416" y="-10744"/>
                  <a:pt x="3475754" y="-12444"/>
                  <a:pt x="3789597" y="0"/>
                </a:cubicBezTo>
                <a:cubicBezTo>
                  <a:pt x="4103440" y="12444"/>
                  <a:pt x="4384367" y="3957"/>
                  <a:pt x="4540983" y="0"/>
                </a:cubicBezTo>
                <a:cubicBezTo>
                  <a:pt x="4697599" y="-3957"/>
                  <a:pt x="4819238" y="4315"/>
                  <a:pt x="4900342" y="0"/>
                </a:cubicBezTo>
                <a:cubicBezTo>
                  <a:pt x="4981446" y="-4315"/>
                  <a:pt x="5351303" y="12182"/>
                  <a:pt x="5553720" y="0"/>
                </a:cubicBezTo>
                <a:cubicBezTo>
                  <a:pt x="5756137" y="-12182"/>
                  <a:pt x="5825883" y="2342"/>
                  <a:pt x="5913079" y="0"/>
                </a:cubicBezTo>
                <a:cubicBezTo>
                  <a:pt x="6000275" y="-2342"/>
                  <a:pt x="6413434" y="10146"/>
                  <a:pt x="6664464" y="0"/>
                </a:cubicBezTo>
                <a:cubicBezTo>
                  <a:pt x="6915495" y="-10146"/>
                  <a:pt x="7020242" y="-2822"/>
                  <a:pt x="7317843" y="0"/>
                </a:cubicBezTo>
                <a:cubicBezTo>
                  <a:pt x="7615444" y="2822"/>
                  <a:pt x="7608387" y="-3580"/>
                  <a:pt x="7775209" y="0"/>
                </a:cubicBezTo>
                <a:cubicBezTo>
                  <a:pt x="7942031" y="3580"/>
                  <a:pt x="8144453" y="-5218"/>
                  <a:pt x="8330581" y="0"/>
                </a:cubicBezTo>
                <a:cubicBezTo>
                  <a:pt x="8516709" y="5218"/>
                  <a:pt x="8716234" y="-26101"/>
                  <a:pt x="8885953" y="0"/>
                </a:cubicBezTo>
                <a:cubicBezTo>
                  <a:pt x="9055672" y="26101"/>
                  <a:pt x="9380420" y="-44734"/>
                  <a:pt x="9800683" y="0"/>
                </a:cubicBezTo>
                <a:cubicBezTo>
                  <a:pt x="9769888" y="149276"/>
                  <a:pt x="9794567" y="386597"/>
                  <a:pt x="9800683" y="736122"/>
                </a:cubicBezTo>
                <a:cubicBezTo>
                  <a:pt x="9806799" y="1085647"/>
                  <a:pt x="9765690" y="1286809"/>
                  <a:pt x="9800683" y="1472244"/>
                </a:cubicBezTo>
                <a:cubicBezTo>
                  <a:pt x="9835676" y="1657679"/>
                  <a:pt x="9781076" y="2058754"/>
                  <a:pt x="9800683" y="2208365"/>
                </a:cubicBezTo>
                <a:cubicBezTo>
                  <a:pt x="9820290" y="2357976"/>
                  <a:pt x="9805437" y="2669671"/>
                  <a:pt x="9800683" y="2902820"/>
                </a:cubicBezTo>
                <a:cubicBezTo>
                  <a:pt x="9795929" y="3135970"/>
                  <a:pt x="9828054" y="3350655"/>
                  <a:pt x="9800683" y="3472272"/>
                </a:cubicBezTo>
                <a:cubicBezTo>
                  <a:pt x="9773312" y="3593889"/>
                  <a:pt x="9821905" y="3831509"/>
                  <a:pt x="9800683" y="4166727"/>
                </a:cubicBezTo>
                <a:cubicBezTo>
                  <a:pt x="9578733" y="4165834"/>
                  <a:pt x="9545109" y="4154343"/>
                  <a:pt x="9343318" y="4166727"/>
                </a:cubicBezTo>
                <a:cubicBezTo>
                  <a:pt x="9141527" y="4179111"/>
                  <a:pt x="9003030" y="4162635"/>
                  <a:pt x="8689939" y="4166727"/>
                </a:cubicBezTo>
                <a:cubicBezTo>
                  <a:pt x="8376848" y="4170819"/>
                  <a:pt x="8232148" y="4162912"/>
                  <a:pt x="8036560" y="4166727"/>
                </a:cubicBezTo>
                <a:cubicBezTo>
                  <a:pt x="7840972" y="4170542"/>
                  <a:pt x="7609440" y="4173712"/>
                  <a:pt x="7481188" y="4166727"/>
                </a:cubicBezTo>
                <a:cubicBezTo>
                  <a:pt x="7352936" y="4159742"/>
                  <a:pt x="6938421" y="4166108"/>
                  <a:pt x="6729802" y="4166727"/>
                </a:cubicBezTo>
                <a:cubicBezTo>
                  <a:pt x="6521183" y="4167346"/>
                  <a:pt x="6428092" y="4153708"/>
                  <a:pt x="6174430" y="4166727"/>
                </a:cubicBezTo>
                <a:cubicBezTo>
                  <a:pt x="5920768" y="4179746"/>
                  <a:pt x="5883909" y="4188710"/>
                  <a:pt x="5619058" y="4166727"/>
                </a:cubicBezTo>
                <a:cubicBezTo>
                  <a:pt x="5354207" y="4144744"/>
                  <a:pt x="5413280" y="4168615"/>
                  <a:pt x="5259700" y="4166727"/>
                </a:cubicBezTo>
                <a:cubicBezTo>
                  <a:pt x="5106120" y="4164839"/>
                  <a:pt x="4889943" y="4152207"/>
                  <a:pt x="4606321" y="4166727"/>
                </a:cubicBezTo>
                <a:cubicBezTo>
                  <a:pt x="4322699" y="4181247"/>
                  <a:pt x="4112987" y="4176859"/>
                  <a:pt x="3756928" y="4166727"/>
                </a:cubicBezTo>
                <a:cubicBezTo>
                  <a:pt x="3400869" y="4156595"/>
                  <a:pt x="3379855" y="4188371"/>
                  <a:pt x="3005543" y="4166727"/>
                </a:cubicBezTo>
                <a:cubicBezTo>
                  <a:pt x="2631231" y="4145083"/>
                  <a:pt x="2723365" y="4176635"/>
                  <a:pt x="2548178" y="4166727"/>
                </a:cubicBezTo>
                <a:cubicBezTo>
                  <a:pt x="2372991" y="4156819"/>
                  <a:pt x="2117363" y="4154174"/>
                  <a:pt x="1992806" y="4166727"/>
                </a:cubicBezTo>
                <a:cubicBezTo>
                  <a:pt x="1868249" y="4179280"/>
                  <a:pt x="1338693" y="4174746"/>
                  <a:pt x="1143413" y="4166727"/>
                </a:cubicBezTo>
                <a:cubicBezTo>
                  <a:pt x="948133" y="4158708"/>
                  <a:pt x="248118" y="4217563"/>
                  <a:pt x="0" y="4166727"/>
                </a:cubicBezTo>
                <a:cubicBezTo>
                  <a:pt x="23709" y="3862548"/>
                  <a:pt x="-15928" y="3672310"/>
                  <a:pt x="0" y="3472273"/>
                </a:cubicBezTo>
                <a:cubicBezTo>
                  <a:pt x="15928" y="3272236"/>
                  <a:pt x="-22353" y="3026949"/>
                  <a:pt x="0" y="2736151"/>
                </a:cubicBezTo>
                <a:cubicBezTo>
                  <a:pt x="22353" y="2445353"/>
                  <a:pt x="-25700" y="2349961"/>
                  <a:pt x="0" y="2166698"/>
                </a:cubicBezTo>
                <a:cubicBezTo>
                  <a:pt x="25700" y="1983435"/>
                  <a:pt x="30790" y="1640231"/>
                  <a:pt x="0" y="1472244"/>
                </a:cubicBezTo>
                <a:cubicBezTo>
                  <a:pt x="-30790" y="1304257"/>
                  <a:pt x="1873" y="1101885"/>
                  <a:pt x="0" y="902791"/>
                </a:cubicBezTo>
                <a:cubicBezTo>
                  <a:pt x="-1873" y="703697"/>
                  <a:pt x="-41977" y="207190"/>
                  <a:pt x="0" y="0"/>
                </a:cubicBezTo>
                <a:close/>
              </a:path>
              <a:path w="9800683" h="4166727" stroke="0" extrusionOk="0">
                <a:moveTo>
                  <a:pt x="0" y="0"/>
                </a:moveTo>
                <a:cubicBezTo>
                  <a:pt x="127085" y="-14717"/>
                  <a:pt x="283105" y="4759"/>
                  <a:pt x="555372" y="0"/>
                </a:cubicBezTo>
                <a:cubicBezTo>
                  <a:pt x="827639" y="-4759"/>
                  <a:pt x="794213" y="-2752"/>
                  <a:pt x="1012737" y="0"/>
                </a:cubicBezTo>
                <a:cubicBezTo>
                  <a:pt x="1231261" y="2752"/>
                  <a:pt x="1325073" y="-3846"/>
                  <a:pt x="1470102" y="0"/>
                </a:cubicBezTo>
                <a:cubicBezTo>
                  <a:pt x="1615131" y="3846"/>
                  <a:pt x="1778673" y="-4576"/>
                  <a:pt x="1927468" y="0"/>
                </a:cubicBezTo>
                <a:cubicBezTo>
                  <a:pt x="2076263" y="4576"/>
                  <a:pt x="2184490" y="15656"/>
                  <a:pt x="2286826" y="0"/>
                </a:cubicBezTo>
                <a:cubicBezTo>
                  <a:pt x="2389162" y="-15656"/>
                  <a:pt x="2767922" y="6324"/>
                  <a:pt x="2940205" y="0"/>
                </a:cubicBezTo>
                <a:cubicBezTo>
                  <a:pt x="3112488" y="-6324"/>
                  <a:pt x="3496336" y="18335"/>
                  <a:pt x="3691591" y="0"/>
                </a:cubicBezTo>
                <a:cubicBezTo>
                  <a:pt x="3886846" y="-18335"/>
                  <a:pt x="4052371" y="-28667"/>
                  <a:pt x="4344969" y="0"/>
                </a:cubicBezTo>
                <a:cubicBezTo>
                  <a:pt x="4637567" y="28667"/>
                  <a:pt x="4742748" y="-34412"/>
                  <a:pt x="5096355" y="0"/>
                </a:cubicBezTo>
                <a:cubicBezTo>
                  <a:pt x="5449962" y="34412"/>
                  <a:pt x="5596857" y="7472"/>
                  <a:pt x="5749734" y="0"/>
                </a:cubicBezTo>
                <a:cubicBezTo>
                  <a:pt x="5902611" y="-7472"/>
                  <a:pt x="6198523" y="-9773"/>
                  <a:pt x="6599127" y="0"/>
                </a:cubicBezTo>
                <a:cubicBezTo>
                  <a:pt x="6999731" y="9773"/>
                  <a:pt x="7059082" y="-29452"/>
                  <a:pt x="7448519" y="0"/>
                </a:cubicBezTo>
                <a:cubicBezTo>
                  <a:pt x="7837956" y="29452"/>
                  <a:pt x="8110876" y="-3506"/>
                  <a:pt x="8297912" y="0"/>
                </a:cubicBezTo>
                <a:cubicBezTo>
                  <a:pt x="8484948" y="3506"/>
                  <a:pt x="8784430" y="-32785"/>
                  <a:pt x="9049297" y="0"/>
                </a:cubicBezTo>
                <a:cubicBezTo>
                  <a:pt x="9314165" y="32785"/>
                  <a:pt x="9547357" y="17549"/>
                  <a:pt x="9800683" y="0"/>
                </a:cubicBezTo>
                <a:cubicBezTo>
                  <a:pt x="9831328" y="215330"/>
                  <a:pt x="9823302" y="367828"/>
                  <a:pt x="9800683" y="652787"/>
                </a:cubicBezTo>
                <a:cubicBezTo>
                  <a:pt x="9778064" y="937746"/>
                  <a:pt x="9775719" y="989672"/>
                  <a:pt x="9800683" y="1263907"/>
                </a:cubicBezTo>
                <a:cubicBezTo>
                  <a:pt x="9825647" y="1538142"/>
                  <a:pt x="9777853" y="1691845"/>
                  <a:pt x="9800683" y="1833360"/>
                </a:cubicBezTo>
                <a:cubicBezTo>
                  <a:pt x="9823513" y="1974875"/>
                  <a:pt x="9818869" y="2167581"/>
                  <a:pt x="9800683" y="2402813"/>
                </a:cubicBezTo>
                <a:cubicBezTo>
                  <a:pt x="9782497" y="2638045"/>
                  <a:pt x="9800205" y="2955777"/>
                  <a:pt x="9800683" y="3097267"/>
                </a:cubicBezTo>
                <a:cubicBezTo>
                  <a:pt x="9801161" y="3238757"/>
                  <a:pt x="9814646" y="3802059"/>
                  <a:pt x="9800683" y="4166727"/>
                </a:cubicBezTo>
                <a:cubicBezTo>
                  <a:pt x="9534336" y="4141968"/>
                  <a:pt x="9352787" y="4156621"/>
                  <a:pt x="9147304" y="4166727"/>
                </a:cubicBezTo>
                <a:cubicBezTo>
                  <a:pt x="8941821" y="4176833"/>
                  <a:pt x="8514083" y="4145338"/>
                  <a:pt x="8297912" y="4166727"/>
                </a:cubicBezTo>
                <a:cubicBezTo>
                  <a:pt x="8081741" y="4188116"/>
                  <a:pt x="8015688" y="4187079"/>
                  <a:pt x="7742540" y="4166727"/>
                </a:cubicBezTo>
                <a:cubicBezTo>
                  <a:pt x="7469392" y="4146375"/>
                  <a:pt x="7395137" y="4162524"/>
                  <a:pt x="7187168" y="4166727"/>
                </a:cubicBezTo>
                <a:cubicBezTo>
                  <a:pt x="6979199" y="4170930"/>
                  <a:pt x="6633783" y="4193033"/>
                  <a:pt x="6435782" y="4166727"/>
                </a:cubicBezTo>
                <a:cubicBezTo>
                  <a:pt x="6237781" y="4140421"/>
                  <a:pt x="5893614" y="4179103"/>
                  <a:pt x="5586389" y="4166727"/>
                </a:cubicBezTo>
                <a:cubicBezTo>
                  <a:pt x="5279164" y="4154351"/>
                  <a:pt x="4908821" y="4166008"/>
                  <a:pt x="4736997" y="4166727"/>
                </a:cubicBezTo>
                <a:cubicBezTo>
                  <a:pt x="4565173" y="4167446"/>
                  <a:pt x="4421156" y="4163895"/>
                  <a:pt x="4181625" y="4166727"/>
                </a:cubicBezTo>
                <a:cubicBezTo>
                  <a:pt x="3942094" y="4169559"/>
                  <a:pt x="3770493" y="4143288"/>
                  <a:pt x="3528246" y="4166727"/>
                </a:cubicBezTo>
                <a:cubicBezTo>
                  <a:pt x="3285999" y="4190166"/>
                  <a:pt x="3294269" y="4181968"/>
                  <a:pt x="3168888" y="4166727"/>
                </a:cubicBezTo>
                <a:cubicBezTo>
                  <a:pt x="3043507" y="4151486"/>
                  <a:pt x="2908669" y="4166319"/>
                  <a:pt x="2711522" y="4166727"/>
                </a:cubicBezTo>
                <a:cubicBezTo>
                  <a:pt x="2514375" y="4167135"/>
                  <a:pt x="2115704" y="4173311"/>
                  <a:pt x="1960137" y="4166727"/>
                </a:cubicBezTo>
                <a:cubicBezTo>
                  <a:pt x="1804570" y="4160143"/>
                  <a:pt x="1602857" y="4187948"/>
                  <a:pt x="1404765" y="4166727"/>
                </a:cubicBezTo>
                <a:cubicBezTo>
                  <a:pt x="1206673" y="4145506"/>
                  <a:pt x="1095413" y="4170781"/>
                  <a:pt x="947399" y="4166727"/>
                </a:cubicBezTo>
                <a:cubicBezTo>
                  <a:pt x="799385" y="4162673"/>
                  <a:pt x="310575" y="4131347"/>
                  <a:pt x="0" y="4166727"/>
                </a:cubicBezTo>
                <a:cubicBezTo>
                  <a:pt x="-10841" y="3983764"/>
                  <a:pt x="-5868" y="3723535"/>
                  <a:pt x="0" y="3597274"/>
                </a:cubicBezTo>
                <a:cubicBezTo>
                  <a:pt x="5868" y="3471013"/>
                  <a:pt x="-13432" y="3030231"/>
                  <a:pt x="0" y="2819485"/>
                </a:cubicBezTo>
                <a:cubicBezTo>
                  <a:pt x="13432" y="2608739"/>
                  <a:pt x="-25624" y="2259015"/>
                  <a:pt x="0" y="2041696"/>
                </a:cubicBezTo>
                <a:cubicBezTo>
                  <a:pt x="25624" y="1824377"/>
                  <a:pt x="20707" y="1465833"/>
                  <a:pt x="0" y="1263907"/>
                </a:cubicBezTo>
                <a:cubicBezTo>
                  <a:pt x="-20707" y="1061981"/>
                  <a:pt x="-6233" y="923135"/>
                  <a:pt x="0" y="611120"/>
                </a:cubicBezTo>
                <a:cubicBezTo>
                  <a:pt x="6233" y="299105"/>
                  <a:pt x="-5497" y="158014"/>
                  <a:pt x="0" y="0"/>
                </a:cubicBezTo>
                <a:close/>
              </a:path>
            </a:pathLst>
          </a:custGeom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40003024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</p:pic>
    </p:spTree>
    <p:extLst>
      <p:ext uri="{BB962C8B-B14F-4D97-AF65-F5344CB8AC3E}">
        <p14:creationId xmlns:p14="http://schemas.microsoft.com/office/powerpoint/2010/main" val="2173760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D688A-3A1B-F2EE-49BE-573D1E2D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90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9EB8E-C97C-6308-32BC-CEE1E762A13C}"/>
              </a:ext>
            </a:extLst>
          </p:cNvPr>
          <p:cNvSpPr txBox="1"/>
          <p:nvPr/>
        </p:nvSpPr>
        <p:spPr>
          <a:xfrm>
            <a:off x="2152399" y="5765800"/>
            <a:ext cx="8214108" cy="748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267" dirty="0"/>
              <a:t>https://ai.microsofthq.vslive.com/</a:t>
            </a:r>
          </a:p>
        </p:txBody>
      </p:sp>
    </p:spTree>
    <p:extLst>
      <p:ext uri="{BB962C8B-B14F-4D97-AF65-F5344CB8AC3E}">
        <p14:creationId xmlns:p14="http://schemas.microsoft.com/office/powerpoint/2010/main" val="233104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666382-75F2-4052-C61A-DA4B5889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US" dirty="0"/>
              <a:t>Build a Conference AI Assistant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DC5D44-E9E2-9AFC-B253-6E22D2B55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RAG Pattern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F1917E-D0C8-05AF-6155-7895F4060F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4C6F81-6297-2C8B-3022-4A3BF28F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71" b="4771"/>
          <a:stretch>
            <a:fillRect/>
          </a:stretch>
        </p:blipFill>
        <p:spPr bwMode="white">
          <a:xfrm>
            <a:off x="6176515" y="1520792"/>
            <a:ext cx="6336266" cy="3560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24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1" ma:contentTypeDescription="Create a new document." ma:contentTypeScope="" ma:versionID="43bdcbfeb7fcda6a2e89446e54872c76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59dbe341e7ef88394888977efef8c3c5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26E36A-3F0F-47F8-A9A9-148B0FB5D7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ae6f26d-9444-4782-a775-fd15bae28999"/>
    <ds:schemaRef ds:uri="72c0272b-f05b-475f-9459-f7525b8ef3e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183</Words>
  <Application>Microsoft Office PowerPoint</Application>
  <PresentationFormat>Widescreen</PresentationFormat>
  <Paragraphs>36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Arial</vt:lpstr>
      <vt:lpstr>Calibri</vt:lpstr>
      <vt:lpstr>Modern Love Grunge</vt:lpstr>
      <vt:lpstr>Open Sans</vt:lpstr>
      <vt:lpstr>Open Sans ExtraBold</vt:lpstr>
      <vt:lpstr>Segoe Sans Text</vt:lpstr>
      <vt:lpstr>Segoe UI</vt:lpstr>
      <vt:lpstr>Wingdings</vt:lpstr>
      <vt:lpstr>Azure 2023 Template</vt:lpstr>
      <vt:lpstr>RAG on your data with .NET, AI and Azure SQL</vt:lpstr>
      <vt:lpstr>PowerPoint Presentation</vt:lpstr>
      <vt:lpstr>Azure SQL</vt:lpstr>
      <vt:lpstr>AI+SQL Use Cases</vt:lpstr>
      <vt:lpstr>PowerPoint Presentation</vt:lpstr>
      <vt:lpstr>High-Level Architecture</vt:lpstr>
      <vt:lpstr>PowerPoint Presentation</vt:lpstr>
      <vt:lpstr>Build a Conference AI Assistant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2024-08-07T22:33:48Z</dcterms:modified>
  <cp:category/>
</cp:coreProperties>
</file>